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69" r:id="rId3"/>
    <p:sldId id="257" r:id="rId4"/>
    <p:sldId id="258" r:id="rId5"/>
    <p:sldId id="271" r:id="rId6"/>
    <p:sldId id="260" r:id="rId7"/>
    <p:sldId id="261" r:id="rId8"/>
    <p:sldId id="259" r:id="rId9"/>
    <p:sldId id="263" r:id="rId10"/>
    <p:sldId id="265" r:id="rId11"/>
    <p:sldId id="266" r:id="rId12"/>
    <p:sldId id="267" r:id="rId13"/>
    <p:sldId id="262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B9C3"/>
    <a:srgbClr val="4B41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9" d="100"/>
          <a:sy n="69" d="100"/>
        </p:scale>
        <p:origin x="672" y="84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8FE63-3799-4BD9-8FAB-B043592F1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8452783-07F2-440B-8902-CE10D1C95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AA3307A-91DF-44CD-A115-7D0A8CED8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035710C-F0B5-48A1-9BB8-256A7CFC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5D13BD-73BA-4908-B5E2-65DFE702A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0822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CF6AF0-6FD7-47FF-83B8-EA3BEBD19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8C1C23E-D35A-4FED-900F-45B6DC9E54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4A5046-2317-4188-A81E-C82F95C8F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67B2C27-F2A1-4811-8AA0-530AFC98D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EF4400-BD8E-485E-929E-6F0D2C7DE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3936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65BCE1A-D0D3-4BF3-98E4-6FD667112E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3EBFC88-BF0B-4A88-9A3A-E47BE7065C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9771EE-98A4-4434-B213-C77CA54C1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7C72C8-34C8-4294-AC90-1104FE080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5EDC7D-45DB-4F32-BCCB-D7947C3FB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4430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3A4E20-74F2-4765-9720-146E091F8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79983BD-1424-4EBF-BA8A-5FBD2FA6C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76974A3-0141-429C-AE12-D5D1A688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1803B4-C21C-442E-9C1B-07680121B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FEDD1B-D323-47BB-9D9A-855422B6A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4689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699F7-C3F2-4DC1-A64D-FCF6D3280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3FBF11-EA4A-4161-B3CA-4DDE49AC4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979FF0-00A5-46B3-BE91-9BBE44DE6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5692793-B4BD-48C2-A725-8507C482A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455417-EA88-4B7A-9950-5B1BDCDC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2345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635AA0-8E6D-4DB1-B8D9-105E92F1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ABFF15-4541-4930-8D7F-9E37A6C80F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322AAF-6D26-4799-8B9C-D13BB5F1C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C8C333A-BCB4-462C-8C4F-A68C18699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A405C3-0F13-44A4-B37F-1F1B752D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111A1C-DB8B-4218-B30D-AC036766D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3404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771B7-F655-498B-8713-7AD4BFEE7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4E217B-4EBE-4A13-A189-948637F92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2D01932-DD9C-465A-9066-C8D9C9634C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4FACD80-5329-4BE0-80CA-E7011D602E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0AB78DE-34DE-405B-8306-DF17B9EC67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F331239-94BD-46B8-A806-3C11B6BB5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541F529-1D39-46FD-9F0A-79AB7758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B4EACF2-3441-49B3-A34F-5297775EE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96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7C28B4-A01D-41D6-89FE-B6167A4D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B564639-F95C-4A5D-888F-29DB4C974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6FAF7FE-F5F7-455E-B7B2-A81546E9C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776A0D0-FB5C-4D25-A5FD-75E1E971D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2336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3ECD461-1F22-4B10-8A26-1744084AD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4AA7BA-045F-425D-95B0-3BFBBF6E5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90E2A29-C5FB-4644-A199-FE4D056AA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3753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F6E0F4-77AB-4D0E-B6E5-B48852A04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C717D7-4D28-40FD-BBCE-B96C017DD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7C4C5DF-AF11-4974-A03C-003A6F0A0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A0F3D4A-6DEE-4BDC-829F-1259DD506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CBCC4B-A765-4F4B-B8D4-EB8DBDDD7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BE76C2-9F60-472C-AA2D-B42FDF972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6647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E4F3-A558-4670-9552-ABCA15BCD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9F237AD-670F-4FFA-B662-A052793D5C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BCF4D7-B62C-427A-963A-C5EA0F38F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0274A44-C8DF-45F3-805C-538001A6D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A624663-DBE5-4271-96D1-9142C27B2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B9AB82-0B2B-4B12-9B8C-BBE9FC0C0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4021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1C3365D-2177-471F-B693-B84B5C559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6F99EB-964D-41DB-B26A-73A588850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9E38DD-5B08-425A-B204-6261962ACA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DC4BFE-F59F-4004-AA35-AC327A47D4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ED3045-33CA-4440-99D9-D838E72981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936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xiv-vanity.com/papers/1611.08461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ride Mix Sprinkles | LGBT Cakes | Hundreds &amp;amp; Thousands Sprinkles">
            <a:extLst>
              <a:ext uri="{FF2B5EF4-FFF2-40B4-BE49-F238E27FC236}">
                <a16:creationId xmlns:a16="http://schemas.microsoft.com/office/drawing/2014/main" id="{61A94456-E1CA-49CD-A992-22EBFBDE9A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61" b="2268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22C6C9C9-83BF-4A6C-A1BF-C1735C61B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524" y="1"/>
            <a:ext cx="7295477" cy="6853457"/>
          </a:xfrm>
          <a:custGeom>
            <a:avLst/>
            <a:gdLst>
              <a:gd name="connsiteX0" fmla="*/ 2113864 w 7295477"/>
              <a:gd name="connsiteY0" fmla="*/ 0 h 6853457"/>
              <a:gd name="connsiteX1" fmla="*/ 5731689 w 7295477"/>
              <a:gd name="connsiteY1" fmla="*/ 0 h 6853457"/>
              <a:gd name="connsiteX2" fmla="*/ 5792604 w 7295477"/>
              <a:gd name="connsiteY2" fmla="*/ 31199 h 6853457"/>
              <a:gd name="connsiteX3" fmla="*/ 7277638 w 7295477"/>
              <a:gd name="connsiteY3" fmla="*/ 1446415 h 6853457"/>
              <a:gd name="connsiteX4" fmla="*/ 7295477 w 7295477"/>
              <a:gd name="connsiteY4" fmla="*/ 1478103 h 6853457"/>
              <a:gd name="connsiteX5" fmla="*/ 7295477 w 7295477"/>
              <a:gd name="connsiteY5" fmla="*/ 5482224 h 6853457"/>
              <a:gd name="connsiteX6" fmla="*/ 7195301 w 7295477"/>
              <a:gd name="connsiteY6" fmla="*/ 5644337 h 6853457"/>
              <a:gd name="connsiteX7" fmla="*/ 5956878 w 7295477"/>
              <a:gd name="connsiteY7" fmla="*/ 6835380 h 6853457"/>
              <a:gd name="connsiteX8" fmla="*/ 5925438 w 7295477"/>
              <a:gd name="connsiteY8" fmla="*/ 6853457 h 6853457"/>
              <a:gd name="connsiteX9" fmla="*/ 1920114 w 7295477"/>
              <a:gd name="connsiteY9" fmla="*/ 6853457 h 6853457"/>
              <a:gd name="connsiteX10" fmla="*/ 1888674 w 7295477"/>
              <a:gd name="connsiteY10" fmla="*/ 6835380 h 6853457"/>
              <a:gd name="connsiteX11" fmla="*/ 0 w 7295477"/>
              <a:gd name="connsiteY11" fmla="*/ 3480517 h 6853457"/>
              <a:gd name="connsiteX12" fmla="*/ 2052949 w 7295477"/>
              <a:gd name="connsiteY12" fmla="*/ 31199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95477" h="6853457">
                <a:moveTo>
                  <a:pt x="2113864" y="0"/>
                </a:moveTo>
                <a:lnTo>
                  <a:pt x="5731689" y="0"/>
                </a:lnTo>
                <a:lnTo>
                  <a:pt x="5792604" y="31199"/>
                </a:lnTo>
                <a:cubicBezTo>
                  <a:pt x="6404018" y="363339"/>
                  <a:pt x="6917255" y="853303"/>
                  <a:pt x="7277638" y="1446415"/>
                </a:cubicBezTo>
                <a:lnTo>
                  <a:pt x="7295477" y="1478103"/>
                </a:lnTo>
                <a:lnTo>
                  <a:pt x="7295477" y="5482224"/>
                </a:lnTo>
                <a:lnTo>
                  <a:pt x="7195301" y="5644337"/>
                </a:lnTo>
                <a:cubicBezTo>
                  <a:pt x="6875688" y="6126745"/>
                  <a:pt x="6452261" y="6534378"/>
                  <a:pt x="5956878" y="6835380"/>
                </a:cubicBezTo>
                <a:lnTo>
                  <a:pt x="5925438" y="6853457"/>
                </a:lnTo>
                <a:lnTo>
                  <a:pt x="1920114" y="6853457"/>
                </a:lnTo>
                <a:lnTo>
                  <a:pt x="1888674" y="6835380"/>
                </a:lnTo>
                <a:cubicBezTo>
                  <a:pt x="756370" y="6147375"/>
                  <a:pt x="0" y="4902276"/>
                  <a:pt x="0" y="3480517"/>
                </a:cubicBezTo>
                <a:cubicBezTo>
                  <a:pt x="0" y="1991056"/>
                  <a:pt x="830121" y="695479"/>
                  <a:pt x="2052949" y="3119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273A089-592D-4CA1-8BF8-F16314A06D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1" r="-2" b="-2"/>
          <a:stretch/>
        </p:blipFill>
        <p:spPr>
          <a:xfrm>
            <a:off x="5063089" y="1"/>
            <a:ext cx="7128913" cy="6853457"/>
          </a:xfrm>
          <a:custGeom>
            <a:avLst/>
            <a:gdLst/>
            <a:ahLst/>
            <a:cxnLst/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5EC72682-6CC7-4D1E-888F-F30FE35CFBBA}"/>
              </a:ext>
            </a:extLst>
          </p:cNvPr>
          <p:cNvSpPr/>
          <p:nvPr/>
        </p:nvSpPr>
        <p:spPr>
          <a:xfrm>
            <a:off x="-288302" y="2740929"/>
            <a:ext cx="5473149" cy="1371600"/>
          </a:xfrm>
          <a:prstGeom prst="rect">
            <a:avLst/>
          </a:prstGeom>
          <a:solidFill>
            <a:srgbClr val="4B4178">
              <a:alpha val="82000"/>
            </a:srgbClr>
          </a:solidFill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830936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66CC53C-F1D3-46AB-9EBF-E116681EF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04" y="1371601"/>
            <a:ext cx="12013096" cy="54864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Local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Histograms</a:t>
            </a:r>
            <a:endParaRPr lang="pt-BR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F54ECDF4-43F3-414C-B3AC-D399960C319D}"/>
              </a:ext>
            </a:extLst>
          </p:cNvPr>
          <p:cNvSpPr/>
          <p:nvPr/>
        </p:nvSpPr>
        <p:spPr>
          <a:xfrm>
            <a:off x="178904" y="1510748"/>
            <a:ext cx="3219450" cy="278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FE7B9BC-AF09-476D-9F0E-F50B6DB27815}"/>
              </a:ext>
            </a:extLst>
          </p:cNvPr>
          <p:cNvSpPr txBox="1"/>
          <p:nvPr/>
        </p:nvSpPr>
        <p:spPr>
          <a:xfrm>
            <a:off x="481219" y="1465230"/>
            <a:ext cx="6192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Edge               corner</a:t>
            </a:r>
          </a:p>
        </p:txBody>
      </p:sp>
    </p:spTree>
    <p:extLst>
      <p:ext uri="{BB962C8B-B14F-4D97-AF65-F5344CB8AC3E}">
        <p14:creationId xmlns:p14="http://schemas.microsoft.com/office/powerpoint/2010/main" val="556463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Tracking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3BB756B-9ACE-48EC-B5DE-91B579313974}"/>
              </a:ext>
            </a:extLst>
          </p:cNvPr>
          <p:cNvSpPr txBox="1"/>
          <p:nvPr/>
        </p:nvSpPr>
        <p:spPr>
          <a:xfrm>
            <a:off x="526773" y="1734883"/>
            <a:ext cx="810039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• </a:t>
            </a:r>
            <a:r>
              <a:rPr lang="pt-BR" sz="2400" dirty="0" err="1"/>
              <a:t>Faster</a:t>
            </a:r>
            <a:r>
              <a:rPr lang="pt-BR" sz="2400" dirty="0"/>
              <a:t> </a:t>
            </a:r>
            <a:r>
              <a:rPr lang="pt-BR" sz="2400" dirty="0" err="1"/>
              <a:t>than</a:t>
            </a:r>
            <a:r>
              <a:rPr lang="pt-BR" sz="2400" dirty="0"/>
              <a:t> </a:t>
            </a:r>
            <a:r>
              <a:rPr lang="pt-BR" sz="2400" dirty="0" err="1"/>
              <a:t>detection</a:t>
            </a:r>
            <a:r>
              <a:rPr lang="pt-BR" sz="2400" dirty="0"/>
              <a:t> </a:t>
            </a:r>
            <a:r>
              <a:rPr lang="pt-BR" sz="2400" dirty="0" err="1"/>
              <a:t>algorithms</a:t>
            </a:r>
            <a:endParaRPr lang="pt-BR" sz="2400" dirty="0"/>
          </a:p>
          <a:p>
            <a:r>
              <a:rPr lang="pt-BR" sz="2400" dirty="0"/>
              <a:t>• </a:t>
            </a:r>
            <a:r>
              <a:rPr lang="pt-BR" sz="2400" dirty="0" err="1"/>
              <a:t>Detection</a:t>
            </a:r>
            <a:r>
              <a:rPr lang="pt-BR" sz="2400" dirty="0"/>
              <a:t> </a:t>
            </a:r>
            <a:r>
              <a:rPr lang="pt-BR" sz="2400" dirty="0" err="1"/>
              <a:t>algorithm</a:t>
            </a:r>
            <a:r>
              <a:rPr lang="pt-BR" sz="2400" dirty="0"/>
              <a:t> </a:t>
            </a:r>
            <a:r>
              <a:rPr lang="pt-BR" sz="2400" dirty="0" err="1"/>
              <a:t>always</a:t>
            </a:r>
            <a:r>
              <a:rPr lang="pt-BR" sz="2400" dirty="0"/>
              <a:t> “starts </a:t>
            </a:r>
            <a:r>
              <a:rPr lang="pt-BR" sz="2400" dirty="0" err="1"/>
              <a:t>from</a:t>
            </a:r>
            <a:r>
              <a:rPr lang="pt-BR" sz="2400" dirty="0"/>
              <a:t> </a:t>
            </a:r>
            <a:r>
              <a:rPr lang="pt-BR" sz="2400" dirty="0" err="1"/>
              <a:t>scratch</a:t>
            </a:r>
            <a:r>
              <a:rPr lang="pt-BR" sz="2400" dirty="0"/>
              <a:t>”</a:t>
            </a:r>
          </a:p>
          <a:p>
            <a:r>
              <a:rPr lang="pt-BR" sz="2400" dirty="0"/>
              <a:t>• Tracking uses </a:t>
            </a:r>
            <a:r>
              <a:rPr lang="pt-BR" sz="2400" dirty="0" err="1"/>
              <a:t>previous</a:t>
            </a:r>
            <a:r>
              <a:rPr lang="pt-BR" sz="2400" dirty="0"/>
              <a:t> </a:t>
            </a:r>
            <a:r>
              <a:rPr lang="pt-BR" sz="2400" dirty="0" err="1"/>
              <a:t>information</a:t>
            </a:r>
            <a:endParaRPr lang="pt-BR" sz="24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CC34455-E28D-4834-AF31-4DABD90A0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658" y="2935212"/>
            <a:ext cx="10222569" cy="365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368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Algorithim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CSRT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A6B284E-8654-4385-9D47-9CB6C5BB8430}"/>
              </a:ext>
            </a:extLst>
          </p:cNvPr>
          <p:cNvSpPr txBox="1"/>
          <p:nvPr/>
        </p:nvSpPr>
        <p:spPr>
          <a:xfrm>
            <a:off x="561560" y="1581692"/>
            <a:ext cx="110688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/>
              <a:t>DISCRIMINATIVE CORRELATION FILTER WITH CHANNEL AND SPATIAL RELIABILITY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1BA9569-5559-4265-BDC0-636DD05EE29D}"/>
              </a:ext>
            </a:extLst>
          </p:cNvPr>
          <p:cNvSpPr txBox="1"/>
          <p:nvPr/>
        </p:nvSpPr>
        <p:spPr>
          <a:xfrm>
            <a:off x="561560" y="2253449"/>
            <a:ext cx="93576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1.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left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right</a:t>
            </a:r>
            <a:r>
              <a:rPr lang="pt-BR" dirty="0"/>
              <a:t>: training patch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bounding</a:t>
            </a:r>
            <a:r>
              <a:rPr lang="pt-BR" dirty="0"/>
              <a:t> box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object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tracked</a:t>
            </a:r>
            <a:endParaRPr lang="pt-BR" dirty="0"/>
          </a:p>
          <a:p>
            <a:r>
              <a:rPr lang="pt-BR" dirty="0"/>
              <a:t>2. HOG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extract</a:t>
            </a:r>
            <a:r>
              <a:rPr lang="pt-BR" dirty="0"/>
              <a:t> </a:t>
            </a:r>
            <a:r>
              <a:rPr lang="pt-BR" dirty="0" err="1"/>
              <a:t>useful</a:t>
            </a:r>
            <a:r>
              <a:rPr lang="pt-BR" dirty="0"/>
              <a:t> </a:t>
            </a:r>
            <a:r>
              <a:rPr lang="pt-BR" dirty="0" err="1"/>
              <a:t>information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image</a:t>
            </a:r>
            <a:endParaRPr lang="pt-BR" dirty="0"/>
          </a:p>
          <a:p>
            <a:r>
              <a:rPr lang="pt-BR" dirty="0"/>
              <a:t>3. Posterior </a:t>
            </a:r>
            <a:r>
              <a:rPr lang="pt-BR" dirty="0" err="1"/>
              <a:t>object</a:t>
            </a:r>
            <a:r>
              <a:rPr lang="pt-BR" dirty="0"/>
              <a:t> </a:t>
            </a:r>
            <a:r>
              <a:rPr lang="pt-BR" dirty="0" err="1"/>
              <a:t>probability</a:t>
            </a:r>
            <a:r>
              <a:rPr lang="pt-BR" dirty="0"/>
              <a:t> </a:t>
            </a:r>
            <a:r>
              <a:rPr lang="pt-BR" dirty="0" err="1"/>
              <a:t>after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Markov</a:t>
            </a:r>
            <a:r>
              <a:rPr lang="pt-BR" dirty="0"/>
              <a:t> </a:t>
            </a:r>
            <a:r>
              <a:rPr lang="pt-BR" dirty="0" err="1"/>
              <a:t>random</a:t>
            </a:r>
            <a:r>
              <a:rPr lang="pt-BR" dirty="0"/>
              <a:t> </a:t>
            </a:r>
            <a:r>
              <a:rPr lang="pt-BR" dirty="0" err="1"/>
              <a:t>test</a:t>
            </a:r>
            <a:endParaRPr lang="pt-BR" dirty="0"/>
          </a:p>
          <a:p>
            <a:r>
              <a:rPr lang="pt-BR" dirty="0"/>
              <a:t>4. Training patch </a:t>
            </a:r>
            <a:r>
              <a:rPr lang="pt-BR" dirty="0" err="1"/>
              <a:t>masked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final </a:t>
            </a:r>
            <a:r>
              <a:rPr lang="pt-BR" dirty="0" err="1"/>
              <a:t>reliability</a:t>
            </a:r>
            <a:r>
              <a:rPr lang="pt-BR" dirty="0"/>
              <a:t> </a:t>
            </a:r>
            <a:r>
              <a:rPr lang="pt-BR" dirty="0" err="1"/>
              <a:t>map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D709A40-985D-4D19-8694-5B738F31B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60" y="4171254"/>
            <a:ext cx="10288436" cy="2210108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B5F8D9D3-96CA-4220-969E-513986D6A497}"/>
              </a:ext>
            </a:extLst>
          </p:cNvPr>
          <p:cNvSpPr txBox="1"/>
          <p:nvPr/>
        </p:nvSpPr>
        <p:spPr>
          <a:xfrm>
            <a:off x="2017644" y="3801922"/>
            <a:ext cx="61026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https://www.arxiv-vanity.com/papers/1611.08461/</a:t>
            </a:r>
            <a:endParaRPr lang="pt-BR" dirty="0"/>
          </a:p>
          <a:p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79D135A-8222-4585-A625-14D3DEE1D274}"/>
              </a:ext>
            </a:extLst>
          </p:cNvPr>
          <p:cNvSpPr txBox="1"/>
          <p:nvPr/>
        </p:nvSpPr>
        <p:spPr>
          <a:xfrm>
            <a:off x="816664" y="3755755"/>
            <a:ext cx="9357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 err="1"/>
              <a:t>Article</a:t>
            </a:r>
            <a:endParaRPr lang="pt-BR" dirty="0"/>
          </a:p>
        </p:txBody>
      </p:sp>
      <p:pic>
        <p:nvPicPr>
          <p:cNvPr id="15" name="Imagem 14" descr="Código QR&#10;&#10;Descrição gerada automaticamente">
            <a:extLst>
              <a:ext uri="{FF2B5EF4-FFF2-40B4-BE49-F238E27FC236}">
                <a16:creationId xmlns:a16="http://schemas.microsoft.com/office/drawing/2014/main" id="{C928F660-58BC-41B1-94AB-DE1BA10F06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619" y="2505423"/>
            <a:ext cx="1619664" cy="161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2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2840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oto de Centenas E Milhares De e mais fotos de stock de Abstrato - iStock">
            <a:extLst>
              <a:ext uri="{FF2B5EF4-FFF2-40B4-BE49-F238E27FC236}">
                <a16:creationId xmlns:a16="http://schemas.microsoft.com/office/drawing/2014/main" id="{AB3D774B-6413-4B61-B1F1-6E1EF632DF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6" b="918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2C6C9C9-83BF-4A6C-A1BF-C1735C61B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524" y="1"/>
            <a:ext cx="7295477" cy="6853457"/>
          </a:xfrm>
          <a:custGeom>
            <a:avLst/>
            <a:gdLst>
              <a:gd name="connsiteX0" fmla="*/ 2113864 w 7295477"/>
              <a:gd name="connsiteY0" fmla="*/ 0 h 6853457"/>
              <a:gd name="connsiteX1" fmla="*/ 5731689 w 7295477"/>
              <a:gd name="connsiteY1" fmla="*/ 0 h 6853457"/>
              <a:gd name="connsiteX2" fmla="*/ 5792604 w 7295477"/>
              <a:gd name="connsiteY2" fmla="*/ 31199 h 6853457"/>
              <a:gd name="connsiteX3" fmla="*/ 7277638 w 7295477"/>
              <a:gd name="connsiteY3" fmla="*/ 1446415 h 6853457"/>
              <a:gd name="connsiteX4" fmla="*/ 7295477 w 7295477"/>
              <a:gd name="connsiteY4" fmla="*/ 1478103 h 6853457"/>
              <a:gd name="connsiteX5" fmla="*/ 7295477 w 7295477"/>
              <a:gd name="connsiteY5" fmla="*/ 5482224 h 6853457"/>
              <a:gd name="connsiteX6" fmla="*/ 7195301 w 7295477"/>
              <a:gd name="connsiteY6" fmla="*/ 5644337 h 6853457"/>
              <a:gd name="connsiteX7" fmla="*/ 5956878 w 7295477"/>
              <a:gd name="connsiteY7" fmla="*/ 6835380 h 6853457"/>
              <a:gd name="connsiteX8" fmla="*/ 5925438 w 7295477"/>
              <a:gd name="connsiteY8" fmla="*/ 6853457 h 6853457"/>
              <a:gd name="connsiteX9" fmla="*/ 1920114 w 7295477"/>
              <a:gd name="connsiteY9" fmla="*/ 6853457 h 6853457"/>
              <a:gd name="connsiteX10" fmla="*/ 1888674 w 7295477"/>
              <a:gd name="connsiteY10" fmla="*/ 6835380 h 6853457"/>
              <a:gd name="connsiteX11" fmla="*/ 0 w 7295477"/>
              <a:gd name="connsiteY11" fmla="*/ 3480517 h 6853457"/>
              <a:gd name="connsiteX12" fmla="*/ 2052949 w 7295477"/>
              <a:gd name="connsiteY12" fmla="*/ 31199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95477" h="6853457">
                <a:moveTo>
                  <a:pt x="2113864" y="0"/>
                </a:moveTo>
                <a:lnTo>
                  <a:pt x="5731689" y="0"/>
                </a:lnTo>
                <a:lnTo>
                  <a:pt x="5792604" y="31199"/>
                </a:lnTo>
                <a:cubicBezTo>
                  <a:pt x="6404018" y="363339"/>
                  <a:pt x="6917255" y="853303"/>
                  <a:pt x="7277638" y="1446415"/>
                </a:cubicBezTo>
                <a:lnTo>
                  <a:pt x="7295477" y="1478103"/>
                </a:lnTo>
                <a:lnTo>
                  <a:pt x="7295477" y="5482224"/>
                </a:lnTo>
                <a:lnTo>
                  <a:pt x="7195301" y="5644337"/>
                </a:lnTo>
                <a:cubicBezTo>
                  <a:pt x="6875688" y="6126745"/>
                  <a:pt x="6452261" y="6534378"/>
                  <a:pt x="5956878" y="6835380"/>
                </a:cubicBezTo>
                <a:lnTo>
                  <a:pt x="5925438" y="6853457"/>
                </a:lnTo>
                <a:lnTo>
                  <a:pt x="1920114" y="6853457"/>
                </a:lnTo>
                <a:lnTo>
                  <a:pt x="1888674" y="6835380"/>
                </a:lnTo>
                <a:cubicBezTo>
                  <a:pt x="756370" y="6147375"/>
                  <a:pt x="0" y="4902276"/>
                  <a:pt x="0" y="3480517"/>
                </a:cubicBezTo>
                <a:cubicBezTo>
                  <a:pt x="0" y="1991056"/>
                  <a:pt x="830121" y="695479"/>
                  <a:pt x="2052949" y="3119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B7F0C00-3A06-4FC5-89D8-9DD78C7EC8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1" r="-2" b="-2"/>
          <a:stretch/>
        </p:blipFill>
        <p:spPr>
          <a:xfrm>
            <a:off x="5063089" y="1"/>
            <a:ext cx="7128913" cy="6853457"/>
          </a:xfrm>
          <a:custGeom>
            <a:avLst/>
            <a:gdLst/>
            <a:ahLst/>
            <a:cxnLst/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C5E64069-5F5B-40ED-B032-EEC5C6309E3D}"/>
              </a:ext>
            </a:extLst>
          </p:cNvPr>
          <p:cNvSpPr/>
          <p:nvPr/>
        </p:nvSpPr>
        <p:spPr>
          <a:xfrm>
            <a:off x="-288302" y="2740929"/>
            <a:ext cx="5473149" cy="1371600"/>
          </a:xfrm>
          <a:prstGeom prst="rect">
            <a:avLst/>
          </a:prstGeom>
          <a:solidFill>
            <a:srgbClr val="7030A0"/>
          </a:solidFill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BF192FB-DB84-458B-826F-0A76C7115BC4}"/>
              </a:ext>
            </a:extLst>
          </p:cNvPr>
          <p:cNvSpPr/>
          <p:nvPr/>
        </p:nvSpPr>
        <p:spPr>
          <a:xfrm>
            <a:off x="-135902" y="2893329"/>
            <a:ext cx="5473149" cy="1371600"/>
          </a:xfrm>
          <a:prstGeom prst="rect">
            <a:avLst/>
          </a:prstGeom>
          <a:solidFill>
            <a:srgbClr val="7030A0"/>
          </a:solidFill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317241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40E04BD-1A39-482C-BE21-446A824ECC98}"/>
              </a:ext>
            </a:extLst>
          </p:cNvPr>
          <p:cNvSpPr txBox="1"/>
          <p:nvPr/>
        </p:nvSpPr>
        <p:spPr>
          <a:xfrm>
            <a:off x="332509" y="1872826"/>
            <a:ext cx="717319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/>
              <a:t>• 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Face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detection</a:t>
            </a:r>
            <a:endParaRPr lang="pt-BR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• Facial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recognition</a:t>
            </a:r>
            <a:endParaRPr lang="pt-BR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•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tracking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D0391EC-0E23-4D8A-8E16-DB2D045C1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8421" y="2507672"/>
            <a:ext cx="382905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84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CV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Applications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88D1D44-1E2A-480A-9331-ACB40C60F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18" y="2087357"/>
            <a:ext cx="10840963" cy="501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299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EE877AB-C614-4203-8CCA-5088EEC89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828" y="1236273"/>
            <a:ext cx="8040914" cy="5621727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Deep</a:t>
            </a: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Faces</a:t>
            </a:r>
          </a:p>
        </p:txBody>
      </p:sp>
    </p:spTree>
    <p:extLst>
      <p:ext uri="{BB962C8B-B14F-4D97-AF65-F5344CB8AC3E}">
        <p14:creationId xmlns:p14="http://schemas.microsoft.com/office/powerpoint/2010/main" val="1083397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Cascade</a:t>
            </a: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Classifier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1411822-D84F-4DB5-9D2D-2830FABC3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3060"/>
            <a:ext cx="12192000" cy="5455049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E72916A7-1D3B-4849-965B-10B1A37641CB}"/>
              </a:ext>
            </a:extLst>
          </p:cNvPr>
          <p:cNvSpPr/>
          <p:nvPr/>
        </p:nvSpPr>
        <p:spPr>
          <a:xfrm>
            <a:off x="1759527" y="5393061"/>
            <a:ext cx="983673" cy="30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438602-B94F-4011-8C50-947967E28F0B}"/>
              </a:ext>
            </a:extLst>
          </p:cNvPr>
          <p:cNvSpPr txBox="1"/>
          <p:nvPr/>
        </p:nvSpPr>
        <p:spPr>
          <a:xfrm>
            <a:off x="1759527" y="5450301"/>
            <a:ext cx="697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Faces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ECEB8EA-08C2-4D73-ADE9-5FCEF909AE6F}"/>
              </a:ext>
            </a:extLst>
          </p:cNvPr>
          <p:cNvSpPr/>
          <p:nvPr/>
        </p:nvSpPr>
        <p:spPr>
          <a:xfrm>
            <a:off x="5842237" y="3661243"/>
            <a:ext cx="1223581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D34FEE2-4B45-4DEF-AA0D-52BFB228B163}"/>
              </a:ext>
            </a:extLst>
          </p:cNvPr>
          <p:cNvSpPr txBox="1"/>
          <p:nvPr/>
        </p:nvSpPr>
        <p:spPr>
          <a:xfrm>
            <a:off x="5782438" y="3661243"/>
            <a:ext cx="1161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Non-Faces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C4D47E8-2CA4-4A36-ADF4-20FAE9D62972}"/>
              </a:ext>
            </a:extLst>
          </p:cNvPr>
          <p:cNvSpPr/>
          <p:nvPr/>
        </p:nvSpPr>
        <p:spPr>
          <a:xfrm>
            <a:off x="9227128" y="1804734"/>
            <a:ext cx="2119745" cy="536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5269F-9A10-4FD7-AA67-DE9B6D09DCB0}"/>
              </a:ext>
            </a:extLst>
          </p:cNvPr>
          <p:cNvSpPr txBox="1"/>
          <p:nvPr/>
        </p:nvSpPr>
        <p:spPr>
          <a:xfrm>
            <a:off x="9745505" y="1804734"/>
            <a:ext cx="1082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err="1"/>
              <a:t>AdaBoost</a:t>
            </a:r>
            <a:endParaRPr lang="pt-BR" dirty="0"/>
          </a:p>
          <a:p>
            <a:pPr algn="ctr"/>
            <a:r>
              <a:rPr lang="pt-BR" dirty="0"/>
              <a:t>Training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9B7A6C26-E076-491F-9F0D-44553D97DDA1}"/>
              </a:ext>
            </a:extLst>
          </p:cNvPr>
          <p:cNvSpPr/>
          <p:nvPr/>
        </p:nvSpPr>
        <p:spPr>
          <a:xfrm>
            <a:off x="9462655" y="3661243"/>
            <a:ext cx="1731819" cy="627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9B6D9D9-543D-4427-917F-FAE37D7A6281}"/>
              </a:ext>
            </a:extLst>
          </p:cNvPr>
          <p:cNvSpPr txBox="1"/>
          <p:nvPr/>
        </p:nvSpPr>
        <p:spPr>
          <a:xfrm>
            <a:off x="9745507" y="3664253"/>
            <a:ext cx="10454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err="1"/>
              <a:t>Features</a:t>
            </a:r>
            <a:endParaRPr lang="pt-BR" dirty="0"/>
          </a:p>
          <a:p>
            <a:pPr algn="ctr"/>
            <a:r>
              <a:rPr lang="pt-BR" dirty="0" err="1"/>
              <a:t>Selection</a:t>
            </a:r>
            <a:endParaRPr lang="pt-BR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BEB09CA-681B-4256-AC1C-C549A5767FFF}"/>
              </a:ext>
            </a:extLst>
          </p:cNvPr>
          <p:cNvSpPr/>
          <p:nvPr/>
        </p:nvSpPr>
        <p:spPr>
          <a:xfrm>
            <a:off x="8921159" y="6432152"/>
            <a:ext cx="2591967" cy="536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A48DDCE-88F7-49EF-B740-44F2614A0205}"/>
              </a:ext>
            </a:extLst>
          </p:cNvPr>
          <p:cNvSpPr txBox="1"/>
          <p:nvPr/>
        </p:nvSpPr>
        <p:spPr>
          <a:xfrm>
            <a:off x="9005455" y="6397013"/>
            <a:ext cx="28471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Apply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each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subwindow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603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Cascade</a:t>
            </a: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Classifier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9473DC1-B523-4B43-9E93-B707FC0D6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428" y="1556988"/>
            <a:ext cx="11835571" cy="5001323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A2D299FB-B207-432D-B68B-17F57FB4B238}"/>
              </a:ext>
            </a:extLst>
          </p:cNvPr>
          <p:cNvSpPr/>
          <p:nvPr/>
        </p:nvSpPr>
        <p:spPr>
          <a:xfrm>
            <a:off x="0" y="2726460"/>
            <a:ext cx="3219450" cy="33123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381C70E-1A8D-41D0-8D1C-E77A5F7B2400}"/>
              </a:ext>
            </a:extLst>
          </p:cNvPr>
          <p:cNvSpPr txBox="1"/>
          <p:nvPr/>
        </p:nvSpPr>
        <p:spPr>
          <a:xfrm>
            <a:off x="0" y="2171740"/>
            <a:ext cx="32194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white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pixels </a:t>
            </a:r>
          </a:p>
          <a:p>
            <a:pPr algn="r"/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addblack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pixels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166BDE12-9F07-45D3-A62D-1A2117025F6C}"/>
              </a:ext>
            </a:extLst>
          </p:cNvPr>
          <p:cNvSpPr txBox="1"/>
          <p:nvPr/>
        </p:nvSpPr>
        <p:spPr>
          <a:xfrm>
            <a:off x="312806" y="4377682"/>
            <a:ext cx="290664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More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160,000</a:t>
            </a:r>
          </a:p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combinations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one</a:t>
            </a:r>
            <a:endParaRPr lang="pt-BR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/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24x24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image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26802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4671122-5F2F-495B-85BD-45B853F89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865" y="1714157"/>
            <a:ext cx="4982270" cy="491558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Cascade</a:t>
            </a: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Classifier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734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Local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Histograms</a:t>
            </a:r>
            <a:endParaRPr lang="pt-BR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73B7180-E910-4704-AF59-5D6090B49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2101"/>
            <a:ext cx="12192000" cy="52959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5D92885-C449-4CEC-90BC-C8643DA1D617}"/>
              </a:ext>
            </a:extLst>
          </p:cNvPr>
          <p:cNvSpPr/>
          <p:nvPr/>
        </p:nvSpPr>
        <p:spPr>
          <a:xfrm>
            <a:off x="2571750" y="3639704"/>
            <a:ext cx="3219450" cy="3218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CBB1BF7-EB82-4F6B-853D-9244182DC0DF}"/>
              </a:ext>
            </a:extLst>
          </p:cNvPr>
          <p:cNvSpPr txBox="1"/>
          <p:nvPr/>
        </p:nvSpPr>
        <p:spPr>
          <a:xfrm>
            <a:off x="1866900" y="3794552"/>
            <a:ext cx="32194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&gt;= 8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</a:t>
            </a:r>
          </a:p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&lt; 8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0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A8BB0BC1-342D-4B9E-8500-053DDE744EA6}"/>
              </a:ext>
            </a:extLst>
          </p:cNvPr>
          <p:cNvSpPr/>
          <p:nvPr/>
        </p:nvSpPr>
        <p:spPr>
          <a:xfrm>
            <a:off x="3476625" y="5804921"/>
            <a:ext cx="3219450" cy="1207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BE321EF-D883-4C7F-8167-FC61E2626E10}"/>
              </a:ext>
            </a:extLst>
          </p:cNvPr>
          <p:cNvSpPr/>
          <p:nvPr/>
        </p:nvSpPr>
        <p:spPr>
          <a:xfrm>
            <a:off x="3591999" y="6444539"/>
            <a:ext cx="3219450" cy="41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E0944C7-6EFC-4416-AA44-89D7AB8116B4}"/>
              </a:ext>
            </a:extLst>
          </p:cNvPr>
          <p:cNvSpPr txBox="1"/>
          <p:nvPr/>
        </p:nvSpPr>
        <p:spPr>
          <a:xfrm>
            <a:off x="3476625" y="6002809"/>
            <a:ext cx="3219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4D78278E-FFAF-472C-99D1-EDF9E203FF81}"/>
              </a:ext>
            </a:extLst>
          </p:cNvPr>
          <p:cNvSpPr txBox="1"/>
          <p:nvPr/>
        </p:nvSpPr>
        <p:spPr>
          <a:xfrm>
            <a:off x="3652300" y="6408884"/>
            <a:ext cx="3219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Decimal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8B76D68E-9E9E-4C90-8FDD-597EFF08339D}"/>
              </a:ext>
            </a:extLst>
          </p:cNvPr>
          <p:cNvSpPr/>
          <p:nvPr/>
        </p:nvSpPr>
        <p:spPr>
          <a:xfrm>
            <a:off x="9620249" y="3357563"/>
            <a:ext cx="841579" cy="1207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B6A239B-88B7-4B33-A02F-A024BBF68730}"/>
              </a:ext>
            </a:extLst>
          </p:cNvPr>
          <p:cNvSpPr txBox="1"/>
          <p:nvPr/>
        </p:nvSpPr>
        <p:spPr>
          <a:xfrm>
            <a:off x="7183387" y="3425220"/>
            <a:ext cx="3219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2824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169</Words>
  <Application>Microsoft Office PowerPoint</Application>
  <PresentationFormat>Widescreen</PresentationFormat>
  <Paragraphs>44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Tahoma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 Vianna</dc:creator>
  <cp:lastModifiedBy>Andre Vianna</cp:lastModifiedBy>
  <cp:revision>3</cp:revision>
  <dcterms:created xsi:type="dcterms:W3CDTF">2021-12-01T18:11:29Z</dcterms:created>
  <dcterms:modified xsi:type="dcterms:W3CDTF">2021-12-01T22:48:34Z</dcterms:modified>
</cp:coreProperties>
</file>

<file path=docProps/thumbnail.jpeg>
</file>